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1"/>
  </p:notesMasterIdLst>
  <p:handoutMasterIdLst>
    <p:handoutMasterId r:id="rId32"/>
  </p:handoutMasterIdLst>
  <p:sldIdLst>
    <p:sldId id="258" r:id="rId5"/>
    <p:sldId id="259" r:id="rId6"/>
    <p:sldId id="260" r:id="rId7"/>
    <p:sldId id="270" r:id="rId8"/>
    <p:sldId id="263" r:id="rId9"/>
    <p:sldId id="262" r:id="rId10"/>
    <p:sldId id="273" r:id="rId11"/>
    <p:sldId id="278" r:id="rId12"/>
    <p:sldId id="280" r:id="rId13"/>
    <p:sldId id="274" r:id="rId14"/>
    <p:sldId id="275" r:id="rId15"/>
    <p:sldId id="276" r:id="rId16"/>
    <p:sldId id="277" r:id="rId17"/>
    <p:sldId id="279" r:id="rId18"/>
    <p:sldId id="281" r:id="rId19"/>
    <p:sldId id="282" r:id="rId20"/>
    <p:sldId id="283" r:id="rId21"/>
    <p:sldId id="284" r:id="rId22"/>
    <p:sldId id="264" r:id="rId23"/>
    <p:sldId id="265" r:id="rId24"/>
    <p:sldId id="266" r:id="rId25"/>
    <p:sldId id="285" r:id="rId26"/>
    <p:sldId id="286" r:id="rId27"/>
    <p:sldId id="267" r:id="rId28"/>
    <p:sldId id="268" r:id="rId29"/>
    <p:sldId id="269" r:id="rId30"/>
  </p:sldIdLst>
  <p:sldSz cx="12192000" cy="6858000"/>
  <p:notesSz cx="6858000" cy="9144000"/>
  <p:embeddedFontLst>
    <p:embeddedFont>
      <p:font typeface="Avenir Next LT Pro" panose="020B0504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Speak Pro" panose="020B0504020101020102" pitchFamily="34" charset="0"/>
      <p:regular r:id="rId41"/>
      <p:bold r:id="rId42"/>
      <p:italic r:id="rId43"/>
      <p:boldItalic r:id="rId44"/>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99" d="100"/>
          <a:sy n="99" d="100"/>
        </p:scale>
        <p:origin x="136" y="1114"/>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16/04/2023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16/04/2023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16/04/2023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16/04/2023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16/04/2023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16/04/2023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16/04/2023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16/04/2023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16/04/2023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16/04/2023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16/04/2023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jp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3.jpe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4.jp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han contemplado los </a:t>
            </a:r>
            <a:r>
              <a:rPr lang="es-ES" sz="1800" kern="100" dirty="0">
                <a:latin typeface="Calibri" panose="020F0502020204030204" pitchFamily="34" charset="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Cada </a:t>
            </a:r>
            <a:r>
              <a:rPr lang="es-ES" sz="1800" kern="100" dirty="0">
                <a:latin typeface="Calibri" panose="020F0502020204030204" pitchFamily="34" charset="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hojas de cálculo organizan los datos en dos dimensiones</a:t>
            </a:r>
            <a:r>
              <a:rPr lang="es-ES" sz="1800" kern="100" dirty="0">
                <a:latin typeface="Calibri" panose="020F0502020204030204" pitchFamily="34" charset="0"/>
                <a:ea typeface="Calibri" panose="020F0502020204030204" pitchFamily="34" charset="0"/>
                <a:cs typeface="Times New Roman" panose="02020603050405020304" pitchFamily="18" charset="0"/>
              </a:rPr>
              <a:t>: filas por cada entrada de datos, y columnas por cada atributo perteneciente a la entrada.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admiten cuatro operaciones analíticas básicas:</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Slice</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(Rebanar) :</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observar los datos eligiendo tan solo un valor de una dimensión.</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latin typeface="Calibri" panose="020F0502020204030204" pitchFamily="34" charset="0"/>
                <a:ea typeface="Calibri" panose="020F0502020204030204" pitchFamily="34" charset="0"/>
                <a:cs typeface="Times New Roman" panose="02020603050405020304" pitchFamily="18" charset="0"/>
              </a:rPr>
              <a:t>Dice (Trocear) :</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Similar al funcionamiento de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latin typeface="Calibri" panose="020F0502020204030204" pitchFamily="34" charset="0"/>
                <a:ea typeface="Calibri" panose="020F0502020204030204" pitchFamily="34" charset="0"/>
                <a:cs typeface="Times New Roman" panose="02020603050405020304" pitchFamily="18" charset="0"/>
              </a:rPr>
              <a:t>. Permite elegir varios valores de la dimensión escogida, formando un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subcubo</a:t>
            </a:r>
            <a:r>
              <a:rPr lang="es-ES" sz="1800" kern="100" dirty="0">
                <a:latin typeface="Calibri" panose="020F0502020204030204" pitchFamily="34" charset="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Drill-</a:t>
            </a: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&amp; Roll-up (Perforar &amp; Enrollar):</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profundizar (Drill-</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b="1" u="sng" kern="100" dirty="0">
                <a:latin typeface="Calibri" panose="020F0502020204030204" pitchFamily="34" charset="0"/>
                <a:ea typeface="Calibri" panose="020F0502020204030204" pitchFamily="34" charset="0"/>
                <a:cs typeface="Times New Roman" panose="02020603050405020304" pitchFamily="18" charset="0"/>
              </a:rPr>
              <a:t> (Girar):</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Equivalente a la operación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kern="100" dirty="0">
                <a:latin typeface="Calibri" panose="020F0502020204030204" pitchFamily="34" charset="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kern="100" dirty="0" err="1">
                <a:latin typeface="Calibri" panose="020F0502020204030204" pitchFamily="34" charset="0"/>
                <a:cs typeface="Times New Roman" panose="02020603050405020304" pitchFamily="18" charset="0"/>
              </a:rPr>
              <a:t>slice</a:t>
            </a:r>
            <a:r>
              <a:rPr lang="es-ES" sz="1800" kern="100" dirty="0">
                <a:latin typeface="Calibri" panose="020F0502020204030204" pitchFamily="34" charset="0"/>
                <a:cs typeface="Times New Roman" panose="02020603050405020304" pitchFamily="18" charset="0"/>
              </a:rPr>
              <a:t> de la dimensión país.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los servicios </a:t>
            </a:r>
            <a:r>
              <a:rPr lang="es-ES" sz="1800" kern="100" dirty="0" err="1">
                <a:latin typeface="Calibri" panose="020F0502020204030204" pitchFamily="34" charset="0"/>
                <a:cs typeface="Times New Roman" panose="02020603050405020304" pitchFamily="18" charset="0"/>
              </a:rPr>
              <a:t>Wordpress</a:t>
            </a:r>
            <a:r>
              <a:rPr lang="es-ES" sz="1800" kern="100" dirty="0">
                <a:latin typeface="Calibri" panose="020F0502020204030204" pitchFamily="34" charset="0"/>
                <a:cs typeface="Times New Roman" panose="02020603050405020304" pitchFamily="18" charset="0"/>
              </a:rPr>
              <a:t> y desarrollo de Web Apps, deberíamos hacer una operación dice de la dimensión servicio.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kern="100" dirty="0" err="1">
                <a:latin typeface="Calibri" panose="020F0502020204030204" pitchFamily="34" charset="0"/>
                <a:cs typeface="Times New Roman" panose="02020603050405020304" pitchFamily="18" charset="0"/>
              </a:rPr>
              <a:t>down</a:t>
            </a:r>
            <a:r>
              <a:rPr lang="es-ES" sz="1800" kern="100" dirty="0">
                <a:latin typeface="Calibri" panose="020F0502020204030204" pitchFamily="34" charset="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kern="100" dirty="0" err="1">
                <a:latin typeface="Calibri" panose="020F0502020204030204" pitchFamily="34" charset="0"/>
                <a:cs typeface="Times New Roman" panose="02020603050405020304" pitchFamily="18" charset="0"/>
              </a:rPr>
              <a:t>pivot</a:t>
            </a:r>
            <a:r>
              <a:rPr lang="es-ES" sz="1800" kern="100" dirty="0">
                <a:latin typeface="Calibri" panose="020F0502020204030204" pitchFamily="34" charset="0"/>
                <a:cs typeface="Times New Roman" panose="02020603050405020304" pitchFamily="18" charset="0"/>
              </a:rPr>
              <a:t> sobre la dimensión país. Esto cambiaría la orientación del cubo y por tanto los datos mostrados.</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21</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utilizado por multitud de empresas de gran envergadura. Algunas de ellas son </a:t>
            </a:r>
            <a:r>
              <a:rPr lang="es-ES" sz="1800" kern="100" dirty="0" err="1">
                <a:latin typeface="Calibri" panose="020F0502020204030204" pitchFamily="34" charset="0"/>
                <a:cs typeface="Times New Roman" panose="02020603050405020304" pitchFamily="18" charset="0"/>
              </a:rPr>
              <a:t>Ebay</a:t>
            </a:r>
            <a:r>
              <a:rPr lang="es-ES" sz="1800" kern="100" dirty="0">
                <a:latin typeface="Calibri" panose="020F0502020204030204" pitchFamily="34" charset="0"/>
                <a:cs typeface="Times New Roman" panose="02020603050405020304" pitchFamily="18" charset="0"/>
              </a:rPr>
              <a:t>, Cisco, Samsung, Microsoft, etc.</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En el caso de los cubos OLAP, Cognos incorpora el componente IBM Cognos </a:t>
            </a:r>
            <a:r>
              <a:rPr lang="es-ES" sz="1800" kern="100" dirty="0" err="1">
                <a:latin typeface="Calibri" panose="020F0502020204030204" pitchFamily="34" charset="0"/>
                <a:cs typeface="Times New Roman" panose="02020603050405020304" pitchFamily="18" charset="0"/>
              </a:rPr>
              <a:t>Analysis</a:t>
            </a:r>
            <a:r>
              <a:rPr lang="es-ES" sz="1800" kern="100" dirty="0">
                <a:latin typeface="Calibri" panose="020F0502020204030204" pitchFamily="34" charset="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26</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59100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 cubo OLAP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OnLine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Analitical</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1577</TotalTime>
  <Words>1498</Words>
  <Application>Microsoft Office PowerPoint</Application>
  <PresentationFormat>Panorámica</PresentationFormat>
  <Paragraphs>163</Paragraphs>
  <Slides>26</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26</vt:i4>
      </vt:variant>
    </vt:vector>
  </HeadingPairs>
  <TitlesOfParts>
    <vt:vector size="31" baseType="lpstr">
      <vt:lpstr>Speak Pro</vt:lpstr>
      <vt:lpstr>Arial</vt:lpstr>
      <vt:lpstr>Avenir Next LT Pro</vt:lpstr>
      <vt:lpstr>Calibri</vt:lpstr>
      <vt:lpstr>Tema de Office</vt:lpstr>
      <vt:lpstr>OLAP</vt:lpstr>
      <vt:lpstr>ÍNDICE</vt:lpstr>
      <vt:lpstr>INTRODUCCIÓN</vt:lpstr>
      <vt:lpstr>INTRODUCCIÓN</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SISTEMAS OLAP</vt:lpstr>
      <vt:lpstr>UTILIDADES/BENEFICIOS</vt:lpstr>
      <vt:lpstr>OPERADORES/HERRAMIENTAS</vt:lpstr>
      <vt:lpstr>Apache Kylin</vt:lpstr>
      <vt:lpstr>IBM Cognos</vt:lpstr>
      <vt:lpstr>CONCLUSIONES</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68</cp:revision>
  <dcterms:created xsi:type="dcterms:W3CDTF">2023-03-25T17:03:46Z</dcterms:created>
  <dcterms:modified xsi:type="dcterms:W3CDTF">2023-04-17T00:46:45Z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